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57" r:id="rId4"/>
    <p:sldId id="258" r:id="rId5"/>
    <p:sldId id="264" r:id="rId6"/>
    <p:sldId id="259" r:id="rId7"/>
    <p:sldId id="265" r:id="rId8"/>
    <p:sldId id="268" r:id="rId9"/>
    <p:sldId id="263" r:id="rId10"/>
    <p:sldId id="266" r:id="rId11"/>
    <p:sldId id="261" r:id="rId12"/>
    <p:sldId id="267" r:id="rId13"/>
    <p:sldId id="260" r:id="rId14"/>
    <p:sldId id="271" r:id="rId15"/>
    <p:sldId id="269" r:id="rId16"/>
    <p:sldId id="262" r:id="rId1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607EA-6A89-40E3-833E-A088F442D127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43C40-BF9B-435B-8C53-666B4444EC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705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err="1" smtClean="0"/>
              <a:t>Allowing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someone</a:t>
            </a:r>
            <a:r>
              <a:rPr lang="da-DK" baseline="0" dirty="0" smtClean="0"/>
              <a:t> to die by not </a:t>
            </a:r>
            <a:r>
              <a:rPr lang="da-DK" baseline="0" dirty="0" err="1" smtClean="0"/>
              <a:t>performing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life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sustaining</a:t>
            </a:r>
            <a:r>
              <a:rPr lang="da-DK" baseline="0" dirty="0" smtClean="0"/>
              <a:t> action - fx by </a:t>
            </a:r>
            <a:r>
              <a:rPr lang="da-DK" baseline="0" dirty="0" err="1" smtClean="0"/>
              <a:t>ommitting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treat</a:t>
            </a:r>
            <a:r>
              <a:rPr lang="da-DK" baseline="0" dirty="0" smtClean="0"/>
              <a:t> a person. +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coma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where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pull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plug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3C40-BF9B-435B-8C53-666B4444EC0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82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AU: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where a person's life is ended at their request in order to relieve them of suffering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also called ‘mercy killing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3C40-BF9B-435B-8C53-666B4444EC0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234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You</a:t>
            </a:r>
            <a:r>
              <a:rPr lang="da-DK" dirty="0" smtClean="0"/>
              <a:t> find </a:t>
            </a:r>
            <a:r>
              <a:rPr lang="da-DK" dirty="0" err="1" smtClean="0"/>
              <a:t>yourself</a:t>
            </a:r>
            <a:r>
              <a:rPr lang="da-DK" baseline="0" dirty="0" smtClean="0"/>
              <a:t> in a </a:t>
            </a:r>
            <a:r>
              <a:rPr lang="da-DK" baseline="0" dirty="0" err="1" smtClean="0"/>
              <a:t>chaotic</a:t>
            </a:r>
            <a:r>
              <a:rPr lang="da-DK" baseline="0" dirty="0" smtClean="0"/>
              <a:t> situation – in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cannot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any</a:t>
            </a:r>
            <a:r>
              <a:rPr lang="da-DK" baseline="0" dirty="0" smtClean="0"/>
              <a:t> sensible decisions.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3C40-BF9B-435B-8C53-666B4444EC0B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5381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Der et noget der tyder på at forholdet kan blive bedre.</a:t>
            </a:r>
          </a:p>
          <a:p>
            <a:r>
              <a:rPr lang="da-DK" dirty="0" smtClean="0"/>
              <a:t>I land med aktiv dødshjælp er der ikke tegn på et dårligere forhold.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3C40-BF9B-435B-8C53-666B4444EC0B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4124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995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553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636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42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31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17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834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641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0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681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591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BBA21-0638-400A-8E57-865B333FB2E9}" type="datetimeFigureOut">
              <a:rPr lang="da-DK" smtClean="0"/>
              <a:t>28-04-2021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F3F04-8188-4AD0-9F4D-8DD09106683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64833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874689"/>
          </a:xfrm>
        </p:spPr>
        <p:txBody>
          <a:bodyPr/>
          <a:lstStyle/>
          <a:p>
            <a:r>
              <a:rPr lang="da-DK" dirty="0" smtClean="0"/>
              <a:t>Et forsvar for aktiv dødshjælp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31640" y="1412776"/>
            <a:ext cx="6400800" cy="2616696"/>
          </a:xfrm>
        </p:spPr>
        <p:txBody>
          <a:bodyPr>
            <a:normAutofit fontScale="92500" lnSpcReduction="10000"/>
          </a:bodyPr>
          <a:lstStyle/>
          <a:p>
            <a:endParaRPr lang="da-DK" dirty="0" smtClean="0"/>
          </a:p>
          <a:p>
            <a:r>
              <a:rPr lang="da-DK" dirty="0" smtClean="0"/>
              <a:t>Professor i Etik Thomas </a:t>
            </a:r>
            <a:r>
              <a:rPr lang="da-DK" dirty="0"/>
              <a:t>S</a:t>
            </a:r>
            <a:r>
              <a:rPr lang="da-DK" dirty="0" smtClean="0"/>
              <a:t>øbirk Petersen </a:t>
            </a:r>
          </a:p>
          <a:p>
            <a:r>
              <a:rPr lang="da-DK" dirty="0" smtClean="0"/>
              <a:t>Filosofi og Videnskabsteori</a:t>
            </a:r>
          </a:p>
          <a:p>
            <a:r>
              <a:rPr lang="da-DK" dirty="0"/>
              <a:t>Roskilde Universitet</a:t>
            </a:r>
            <a:endParaRPr lang="da-DK" dirty="0" smtClean="0"/>
          </a:p>
          <a:p>
            <a:r>
              <a:rPr lang="da-DK" dirty="0" err="1" smtClean="0"/>
              <a:t>E-mail:thomassp@ruc.dk</a:t>
            </a:r>
            <a:endParaRPr lang="da-DK" dirty="0" smtClean="0"/>
          </a:p>
        </p:txBody>
      </p:sp>
      <p:pic>
        <p:nvPicPr>
          <p:cNvPr id="1027" name="Picture 3" descr="C:\Users\thomassp\Desktop\4335416-3x2-940x62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569" y="3906000"/>
            <a:ext cx="4425662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Dagsorden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1. Hvad er forskellen på passiv og aktiv dødshjælp?</a:t>
            </a:r>
          </a:p>
          <a:p>
            <a:r>
              <a:rPr lang="da-DK" dirty="0" smtClean="0"/>
              <a:t>2. Argumenter for aktiv dødshjælp</a:t>
            </a:r>
          </a:p>
          <a:p>
            <a:r>
              <a:rPr lang="da-DK" dirty="0" smtClean="0"/>
              <a:t>3. Argumenter mod aktiv dødshjælp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4" y="4525963"/>
            <a:ext cx="3523924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5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Passiv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Passiv dødshjælp – lovligt i Danmark: </a:t>
            </a:r>
          </a:p>
          <a:p>
            <a:r>
              <a:rPr lang="da-DK" dirty="0" smtClean="0"/>
              <a:t>Ex Undlade behandling/føde/væske (min farmor på 89)</a:t>
            </a:r>
          </a:p>
          <a:p>
            <a:r>
              <a:rPr lang="da-DK" dirty="0" smtClean="0"/>
              <a:t>Ex Undlade behandling (trafikoffer/grøntsag)</a:t>
            </a:r>
          </a:p>
          <a:p>
            <a:endParaRPr lang="da-DK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861048"/>
            <a:ext cx="4032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Aktiv dødshjælp – ulovligt i Danmark:</a:t>
            </a:r>
          </a:p>
          <a:p>
            <a:r>
              <a:rPr lang="da-DK" dirty="0" smtClean="0"/>
              <a:t>Aktivt og med hensigt at afkorte livet med fx en dødbringende dosis medicin. 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05064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8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Former for 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Frivilligt – kompetente pt. + terminal etc.</a:t>
            </a:r>
          </a:p>
          <a:p>
            <a:r>
              <a:rPr lang="da-DK" dirty="0" smtClean="0"/>
              <a:t>Ikke-frivilligt </a:t>
            </a:r>
            <a:r>
              <a:rPr lang="da-DK" dirty="0"/>
              <a:t>– </a:t>
            </a:r>
            <a:r>
              <a:rPr lang="da-DK" dirty="0" smtClean="0"/>
              <a:t>ikke kompetente pt</a:t>
            </a:r>
          </a:p>
          <a:p>
            <a:r>
              <a:rPr lang="da-DK" dirty="0"/>
              <a:t>Ufrivilligt – kompetente pt.</a:t>
            </a:r>
          </a:p>
          <a:p>
            <a:endParaRPr lang="da-DK" dirty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024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Argumenter for 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At mindske smerte</a:t>
            </a:r>
          </a:p>
          <a:p>
            <a:r>
              <a:rPr lang="da-DK" dirty="0" smtClean="0"/>
              <a:t>At gøre en ende på meningsløst liv</a:t>
            </a:r>
          </a:p>
          <a:p>
            <a:r>
              <a:rPr lang="da-DK" dirty="0" smtClean="0"/>
              <a:t>At respektere personers autonomi 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429000"/>
            <a:ext cx="1804538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0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Argument mod 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</a:t>
            </a:r>
            <a:r>
              <a:rPr lang="da-DK" dirty="0" smtClean="0"/>
              <a:t>. Patienter er ikke autonome når de ligger for døden. Ole Hartling – tidligere formand for Det Etiske Råd. </a:t>
            </a:r>
          </a:p>
          <a:p>
            <a:endParaRPr lang="da-DK" dirty="0"/>
          </a:p>
          <a:p>
            <a:r>
              <a:rPr lang="da-DK" dirty="0" smtClean="0"/>
              <a:t>Hvad synes I om dette argument?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55" y="4518000"/>
            <a:ext cx="4980853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3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Udfordringer for argumentet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Nogle dødende er autonome – det forekommer forkert at hævde, at de aldrig er ved deres fulde fem. </a:t>
            </a:r>
          </a:p>
          <a:p>
            <a:r>
              <a:rPr lang="da-DK" dirty="0" smtClean="0"/>
              <a:t>Vi respektere i mange andre situationer dødendes ønsker – fx i forbindelse med ønsker om at donere organer, testamenter og at nægte livsforlængende behandling </a:t>
            </a:r>
            <a:r>
              <a:rPr lang="da-DK" dirty="0"/>
              <a:t>+</a:t>
            </a:r>
            <a:r>
              <a:rPr lang="da-DK" dirty="0" smtClean="0"/>
              <a:t> sultedøden.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06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Argument </a:t>
            </a:r>
            <a:r>
              <a:rPr lang="da-DK" dirty="0"/>
              <a:t>mod </a:t>
            </a:r>
            <a:r>
              <a:rPr lang="da-DK" dirty="0" smtClean="0"/>
              <a:t>aktiv </a:t>
            </a:r>
            <a:r>
              <a:rPr lang="da-DK" dirty="0"/>
              <a:t>dødshjælp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2</a:t>
            </a:r>
            <a:r>
              <a:rPr lang="da-DK" dirty="0" smtClean="0"/>
              <a:t>. Glidebane argumenter:</a:t>
            </a:r>
          </a:p>
          <a:p>
            <a:pPr marL="0" indent="0">
              <a:buNone/>
            </a:pPr>
            <a:r>
              <a:rPr lang="da-DK" dirty="0" smtClean="0"/>
              <a:t>A. Hvis </a:t>
            </a:r>
            <a:r>
              <a:rPr lang="da-DK" dirty="0"/>
              <a:t>vi gør </a:t>
            </a:r>
            <a:r>
              <a:rPr lang="da-DK" dirty="0" smtClean="0"/>
              <a:t>aktiv </a:t>
            </a:r>
            <a:r>
              <a:rPr lang="da-DK" dirty="0"/>
              <a:t>d</a:t>
            </a:r>
            <a:r>
              <a:rPr lang="da-DK" dirty="0" smtClean="0"/>
              <a:t>ødshjælp </a:t>
            </a:r>
            <a:r>
              <a:rPr lang="da-DK" dirty="0"/>
              <a:t>lovlig, er det starten på en </a:t>
            </a:r>
            <a:r>
              <a:rPr lang="da-DK" dirty="0" smtClean="0"/>
              <a:t>glidebane</a:t>
            </a:r>
            <a:r>
              <a:rPr lang="da-DK" dirty="0"/>
              <a:t>, som </a:t>
            </a:r>
            <a:r>
              <a:rPr lang="da-DK" dirty="0" smtClean="0"/>
              <a:t>fx kan </a:t>
            </a:r>
            <a:r>
              <a:rPr lang="da-DK" dirty="0"/>
              <a:t>ende med at alle har </a:t>
            </a:r>
            <a:r>
              <a:rPr lang="da-DK" dirty="0" smtClean="0"/>
              <a:t>en dødssprøjte </a:t>
            </a:r>
            <a:r>
              <a:rPr lang="da-DK" dirty="0"/>
              <a:t>liggende og kan give den til sig selv eller en pårørende på en dårlig dag.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81628"/>
            <a:ext cx="2930580" cy="24120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435628"/>
            <a:ext cx="2931266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4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Udfordringer for argumentet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Katastrofen er ikke sket i lande som har aktiv dødshjælp – en række krav skal være opfyldt.</a:t>
            </a:r>
          </a:p>
          <a:p>
            <a:r>
              <a:rPr lang="da-DK" dirty="0" smtClean="0"/>
              <a:t>Passiv dødshjælp som vi har tilladt i Danmark kan også misbruges, men </a:t>
            </a:r>
            <a:r>
              <a:rPr lang="da-DK" dirty="0" smtClean="0"/>
              <a:t>dett</a:t>
            </a:r>
            <a:r>
              <a:rPr lang="da-DK" dirty="0" smtClean="0"/>
              <a:t>e er ikke sekt</a:t>
            </a:r>
            <a:r>
              <a:rPr lang="da-DK" dirty="0" smtClean="0"/>
              <a:t>. </a:t>
            </a:r>
            <a:endParaRPr lang="da-DK" dirty="0"/>
          </a:p>
          <a:p>
            <a:r>
              <a:rPr lang="da-DK" dirty="0"/>
              <a:t>V</a:t>
            </a:r>
            <a:r>
              <a:rPr lang="da-DK" dirty="0" smtClean="0"/>
              <a:t>i </a:t>
            </a:r>
            <a:r>
              <a:rPr lang="da-DK" dirty="0" smtClean="0"/>
              <a:t>kan bremse problematisk brug af aktiv </a:t>
            </a:r>
            <a:r>
              <a:rPr lang="da-DK" dirty="0" smtClean="0"/>
              <a:t>(og passiv) dødshjælp </a:t>
            </a:r>
            <a:r>
              <a:rPr lang="da-DK" dirty="0" smtClean="0"/>
              <a:t>eller kontrollere hvornår vi ønsker dødshjælp.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16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Argument mod 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3</a:t>
            </a:r>
            <a:r>
              <a:rPr lang="da-DK" dirty="0" smtClean="0"/>
              <a:t>. Aktiv dødshjælp vil ødelægger læge-patient forholdet!</a:t>
            </a:r>
          </a:p>
          <a:p>
            <a:endParaRPr lang="da-DK" dirty="0"/>
          </a:p>
          <a:p>
            <a:r>
              <a:rPr lang="da-DK" dirty="0" smtClean="0"/>
              <a:t>Hvad synes I om dette argument?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103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Udfordringer for argumentet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I lande hvor der er AD har dette ikke ledt til at forholdet mellem læge og pt er blevet dårligere.</a:t>
            </a:r>
          </a:p>
          <a:p>
            <a:r>
              <a:rPr lang="da-DK" dirty="0" smtClean="0"/>
              <a:t>I mange år har </a:t>
            </a:r>
            <a:r>
              <a:rPr lang="da-DK" dirty="0" err="1" smtClean="0"/>
              <a:t>pt</a:t>
            </a:r>
            <a:r>
              <a:rPr lang="da-DK" dirty="0" smtClean="0"/>
              <a:t> haft mulighed for at takke nej til behandling, selvom det vil medføre døden – dette har ikke ødelagt forholdet mellem </a:t>
            </a:r>
            <a:r>
              <a:rPr lang="da-DK" dirty="0" err="1" smtClean="0"/>
              <a:t>pt</a:t>
            </a:r>
            <a:r>
              <a:rPr lang="da-DK" dirty="0" smtClean="0"/>
              <a:t> og læge. </a:t>
            </a:r>
          </a:p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262748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Argument mod Aktiv dødshjælp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4. Den dødende vil blive udsat for en urimeligt pres for pårørende og læger, et pres om at dø hurtigere end den dødende ønsker det.</a:t>
            </a:r>
          </a:p>
          <a:p>
            <a:endParaRPr lang="da-DK" dirty="0" smtClean="0"/>
          </a:p>
          <a:p>
            <a:r>
              <a:rPr lang="da-DK" dirty="0" smtClean="0"/>
              <a:t>Hvad synes I om dette argument?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22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tilbud – </a:t>
            </a:r>
            <a:r>
              <a:rPr lang="da-DK" dirty="0" smtClean="0"/>
              <a:t>som du kan acceptere eller ej - ikke </a:t>
            </a:r>
            <a:r>
              <a:rPr lang="da-DK" dirty="0"/>
              <a:t>tvang.</a:t>
            </a:r>
          </a:p>
          <a:p>
            <a:r>
              <a:rPr lang="da-DK" dirty="0"/>
              <a:t>Som sagerne står i dag bliver du udsat for en pres om at leve på trods af smerter.</a:t>
            </a:r>
          </a:p>
          <a:p>
            <a:r>
              <a:rPr lang="da-DK" dirty="0"/>
              <a:t>Godt at ville tage hensyn til andre – hvorfor er dette ikke en god grund?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532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Tak for </a:t>
            </a:r>
            <a:r>
              <a:rPr lang="da-DK" smtClean="0"/>
              <a:t>i dag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Jeg ønsker jeg alle en god </a:t>
            </a:r>
            <a:r>
              <a:rPr lang="da-DK" dirty="0" smtClean="0"/>
              <a:t>aften</a:t>
            </a:r>
            <a:r>
              <a:rPr lang="da-DK" dirty="0" smtClean="0"/>
              <a:t>. </a:t>
            </a:r>
            <a:r>
              <a:rPr lang="da-DK" dirty="0" smtClean="0"/>
              <a:t>Og en god død, når den tid kommer!</a:t>
            </a:r>
            <a:endParaRPr lang="da-DK" dirty="0"/>
          </a:p>
        </p:txBody>
      </p:sp>
      <p:pic>
        <p:nvPicPr>
          <p:cNvPr id="1028" name="Picture 4" descr="C:\Users\thomassp\Pictures\2981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63" y="2708920"/>
            <a:ext cx="5300000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Passiv dødshjælp?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Ex At stoppe behandling (slukke for respirator)  – for at lade naturen gå sin gang.</a:t>
            </a:r>
          </a:p>
          <a:p>
            <a:r>
              <a:rPr lang="da-DK" dirty="0" smtClean="0"/>
              <a:t>Ex At give et smertelindrende drop med den hensigt at lindre smerte, velvidende at det vil lede til patientens død.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221088"/>
            <a:ext cx="4152000" cy="34560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852" y="4302000"/>
            <a:ext cx="4540748" cy="2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7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651</Words>
  <Application>Microsoft Office PowerPoint</Application>
  <PresentationFormat>Skærmshow (4:3)</PresentationFormat>
  <Paragraphs>71</Paragraphs>
  <Slides>16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19" baseType="lpstr">
      <vt:lpstr>Arial</vt:lpstr>
      <vt:lpstr>Calibri</vt:lpstr>
      <vt:lpstr>Kontortema</vt:lpstr>
      <vt:lpstr>Et forsvar for aktiv dødshjælp</vt:lpstr>
      <vt:lpstr>Dagsorden</vt:lpstr>
      <vt:lpstr>Passiv dødshjælp</vt:lpstr>
      <vt:lpstr>Aktiv dødshjælp</vt:lpstr>
      <vt:lpstr>Former for aktiv dødshjælp</vt:lpstr>
      <vt:lpstr>Argumenter for aktiv dødshjælp</vt:lpstr>
      <vt:lpstr>Argument mod aktiv dødshjælp</vt:lpstr>
      <vt:lpstr>Udfordringer for argumentet</vt:lpstr>
      <vt:lpstr>Argument mod aktiv dødshjælp</vt:lpstr>
      <vt:lpstr>Udfordringer for argumentet</vt:lpstr>
      <vt:lpstr>Argument mod Aktiv dødshjælp</vt:lpstr>
      <vt:lpstr>Udfordringer for argumentet</vt:lpstr>
      <vt:lpstr>Argument mod Aktiv dødshjælp</vt:lpstr>
      <vt:lpstr>PowerPoint-præsentation</vt:lpstr>
      <vt:lpstr>Tak for i dag</vt:lpstr>
      <vt:lpstr>Passiv dødshjælp?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Bør aktiv dødshjælp være lovligt?</dc:title>
  <dc:creator>Thomas Søbirk Petersen</dc:creator>
  <cp:lastModifiedBy>Thomas Søbirk Petersen</cp:lastModifiedBy>
  <cp:revision>40</cp:revision>
  <dcterms:created xsi:type="dcterms:W3CDTF">2013-10-23T11:06:44Z</dcterms:created>
  <dcterms:modified xsi:type="dcterms:W3CDTF">2021-04-28T18:37:04Z</dcterms:modified>
</cp:coreProperties>
</file>